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20"/>
  </p:notesMasterIdLst>
  <p:handoutMasterIdLst>
    <p:handoutMasterId r:id="rId21"/>
  </p:handoutMasterIdLst>
  <p:sldIdLst>
    <p:sldId id="285" r:id="rId2"/>
    <p:sldId id="286" r:id="rId3"/>
    <p:sldId id="287" r:id="rId4"/>
    <p:sldId id="280" r:id="rId5"/>
    <p:sldId id="281" r:id="rId6"/>
    <p:sldId id="288" r:id="rId7"/>
    <p:sldId id="260" r:id="rId8"/>
    <p:sldId id="262" r:id="rId9"/>
    <p:sldId id="265" r:id="rId10"/>
    <p:sldId id="289" r:id="rId11"/>
    <p:sldId id="284" r:id="rId12"/>
    <p:sldId id="290" r:id="rId13"/>
    <p:sldId id="291" r:id="rId14"/>
    <p:sldId id="292" r:id="rId15"/>
    <p:sldId id="293" r:id="rId16"/>
    <p:sldId id="273" r:id="rId17"/>
    <p:sldId id="294" r:id="rId18"/>
    <p:sldId id="295" r:id="rId19"/>
  </p:sldIdLst>
  <p:sldSz cx="9144000" cy="6858000" type="screen4x3"/>
  <p:notesSz cx="6797675" cy="9926638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99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A608D6-BEC0-4DCC-A69F-2AEB7C07A2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757058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F12251-FBAC-47E2-B485-47C360236C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234213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E6BCB-1B22-451D-BEDD-ADD85CE6B19B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BD79B-3C2C-448D-9678-2BD191D51D77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/>
                </a:solidFill>
              </a:rPr>
              <a:t>¿Quién cuida a las cuidadoras? ¿Cómo generar BIenEstar en la vida cotidiana?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/>
                </a:solidFill>
              </a:rPr>
              <a:t>24º Congreso Internacional de Focusing. 6 a 10 de junio del 2012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Dr. Salvador Moreno López // ITESO  Guadalajara, México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1CB20-E3C8-4E3D-B326-4556F96F012C}" type="slidenum">
              <a:rPr lang="es-E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F12251-FBAC-47E2-B485-47C360236C07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537340-DC03-4824-9743-9467188C001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dirty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 dirty="0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B7430-EC2D-48A6-9DE5-B794907764DE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dirty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 dirty="0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E8D28-094A-4713-81CD-EA08939F949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dirty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24º Congreso Internacional de Focusing. 6 a 10 de junio del 2012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Dr. Salvador Moreno López // ITESO  Guadalajara, México</a:t>
            </a:r>
            <a:endParaRPr lang="es-MX" dirty="0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¿Quién cuida a las cuidadoras? ¿Cómo generar BIenEstar en la vida cotidiana?</a:t>
            </a:r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EEB1E-56FC-42DC-B6BA-EFBC7B6C12AD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CFBF9-24D9-4131-8BCF-39479F5C4C3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FD5BC-A90F-40B3-A1F1-8451E85BB916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579C5-A7BE-42AD-B2E1-9629F0AA098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6B972-5907-4AE0-A41C-2B264311DC0D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2EE7-DD02-4E6E-8BBF-8F73870C0D6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34A73-19EB-401C-8F13-2F59FFC63468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F82B4-B250-4C67-9180-57A7A548943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5F4E9-73CE-45C9-BE52-578CCD9F9A00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D0951-B0F4-413A-85EC-56F3384E25C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E42CB-4A80-4C9D-8C58-BDCDC49EEF00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6E419-C213-416A-AFF6-345EE746DA3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22438-ABC9-460F-806C-1D8BA9CF53EB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D3E62-712A-4ED0-91E5-634B29E3949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112D3-1030-4475-A7D7-F964E13CADAF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B6352-8C74-4CD8-8FA4-CCB4CC669F2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0F568-A68B-4A15-A42C-E6558007915F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EFCFF-6C1D-4BD6-B33C-63DD2F6DA5E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D3DC2-850C-48A3-98E2-3BEAB10173C3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C7066-56CC-4D20-9696-F3D69E37FF2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1689F-2A82-46A9-81CB-6DF34973B524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C2182F4-1E9E-4823-9D54-2165DCCBD6C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731392-8BB0-4B26-9BF8-3D39E6B3A788}" type="datetime1">
              <a:rPr lang="es-MX" smtClean="0"/>
              <a:pPr>
                <a:defRPr/>
              </a:pPr>
              <a:t>20/07/2012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53B360-3191-41B9-AED6-A4BA4C56EDB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C:\Documents and Settings\PAVILION\Configuración local\Archivos temporales de Internet\Content.IE5\D002GEUK\MPj0438369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56"/>
            <a:ext cx="9929883" cy="78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-36512" y="-288126"/>
            <a:ext cx="6552728" cy="249299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s-ES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“¿Quién cuida a las Cuidadoras? o </a:t>
            </a:r>
          </a:p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¿Cómo generar </a:t>
            </a:r>
            <a:r>
              <a:rPr lang="es-ES" sz="2400" b="1" i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BienEstar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en la Vida Cotidiana?”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“Who looks after Caretakers? Or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How to Create 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</a:rPr>
              <a:t>Well Being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in Daily Life?”</a:t>
            </a:r>
            <a:endParaRPr lang="es-MX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4048" y="4493438"/>
            <a:ext cx="4091124" cy="181588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latin typeface="Calibri" pitchFamily="34" charset="0"/>
              </a:rPr>
              <a:t>Dr. Salvador Moreno López</a:t>
            </a:r>
          </a:p>
          <a:p>
            <a:pPr algn="r"/>
            <a:r>
              <a:rPr lang="es-MX" sz="1600" b="1" dirty="0" smtClean="0">
                <a:latin typeface="Calibri" pitchFamily="34" charset="0"/>
              </a:rPr>
              <a:t>ITESO</a:t>
            </a:r>
          </a:p>
          <a:p>
            <a:pPr algn="r"/>
            <a:r>
              <a:rPr lang="es-MX" sz="1600" b="1" dirty="0" smtClean="0">
                <a:latin typeface="Calibri" pitchFamily="34" charset="0"/>
              </a:rPr>
              <a:t>Universidad Jesuita de Guadalajara</a:t>
            </a:r>
          </a:p>
          <a:p>
            <a:pPr algn="r"/>
            <a:r>
              <a:rPr lang="es-MX" sz="1600" b="1" dirty="0" smtClean="0">
                <a:latin typeface="Calibri" pitchFamily="34" charset="0"/>
              </a:rPr>
              <a:t>México</a:t>
            </a:r>
          </a:p>
          <a:p>
            <a:pPr algn="r"/>
            <a:r>
              <a:rPr lang="es-MX" sz="1600" b="1" dirty="0" smtClean="0">
                <a:latin typeface="Times New Roman" pitchFamily="18" charset="0"/>
                <a:cs typeface="Times New Roman" pitchFamily="18" charset="0"/>
              </a:rPr>
              <a:t>24º  Congreso Internacional de Focusing</a:t>
            </a:r>
          </a:p>
          <a:p>
            <a:pPr algn="r"/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6 a 10 de junio del 2012</a:t>
            </a:r>
          </a:p>
          <a:p>
            <a:pPr algn="r"/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Chapamadlal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, Argentina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8244136" cy="126801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Características del programa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Characteristics of the program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874480"/>
            <a:ext cx="2962672" cy="443484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spcBef>
                <a:spcPts val="580"/>
              </a:spcBef>
              <a:buClr>
                <a:srgbClr val="C00000"/>
              </a:buClr>
              <a:buFont typeface="Wingdings 2" pitchFamily="18" charset="2"/>
              <a:buChar char="ö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CUIDADORAS</a:t>
            </a:r>
          </a:p>
          <a:p>
            <a:pPr>
              <a:spcBef>
                <a:spcPts val="580"/>
              </a:spcBef>
              <a:buClr>
                <a:srgbClr val="C00000"/>
              </a:buClr>
              <a:buFont typeface="Wingdings 2" pitchFamily="18" charset="2"/>
              <a:buChar char="ö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Hasta 8 participantes</a:t>
            </a:r>
          </a:p>
          <a:p>
            <a:pPr>
              <a:spcBef>
                <a:spcPts val="580"/>
              </a:spcBef>
              <a:buClr>
                <a:srgbClr val="C00000"/>
              </a:buClr>
              <a:buFont typeface="Wingdings 2" pitchFamily="18" charset="2"/>
              <a:buChar char="ö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Mujeres</a:t>
            </a:r>
          </a:p>
          <a:p>
            <a:pPr>
              <a:spcBef>
                <a:spcPts val="580"/>
              </a:spcBef>
              <a:buClr>
                <a:srgbClr val="C00000"/>
              </a:buClr>
              <a:buFont typeface="Wingdings 2" pitchFamily="18" charset="2"/>
              <a:buChar char="ö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Entre 20 y 40 años</a:t>
            </a:r>
          </a:p>
          <a:p>
            <a:pPr>
              <a:spcBef>
                <a:spcPts val="580"/>
              </a:spcBef>
              <a:buClr>
                <a:srgbClr val="C00000"/>
              </a:buClr>
              <a:buFont typeface="Wingdings 2" pitchFamily="18" charset="2"/>
              <a:buChar char="ö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12 sesiones, de 1:45 hrs. </a:t>
            </a:r>
          </a:p>
          <a:p>
            <a:pPr>
              <a:spcBef>
                <a:spcPts val="580"/>
              </a:spcBef>
              <a:buClr>
                <a:srgbClr val="C00000"/>
              </a:buClr>
              <a:buFont typeface="Wingdings 2" pitchFamily="18" charset="2"/>
              <a:buChar char="ö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Carta de consentimiento informado</a:t>
            </a:r>
          </a:p>
          <a:p>
            <a:pPr>
              <a:buClr>
                <a:srgbClr val="C00000"/>
              </a:buClr>
              <a:buFont typeface="Wingdings 2" pitchFamily="18" charset="2"/>
              <a:buChar char="ö"/>
            </a:pPr>
            <a:endParaRPr lang="es-MX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192" y="1412776"/>
            <a:ext cx="2736304" cy="4434840"/>
          </a:xfr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CARETAKERS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n-US" dirty="0" smtClean="0"/>
              <a:t>Around</a:t>
            </a:r>
            <a:r>
              <a:rPr lang="es-MX" dirty="0" smtClean="0"/>
              <a:t> 8 participants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Women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Between 20 and 40 years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12 sessions of 1:45 hrs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ES_tradnl" dirty="0" smtClean="0"/>
              <a:t>I</a:t>
            </a:r>
            <a:r>
              <a:rPr lang="es-MX" dirty="0" smtClean="0"/>
              <a:t>nformed consent form</a:t>
            </a:r>
            <a:endParaRPr lang="es-MX" dirty="0"/>
          </a:p>
        </p:txBody>
      </p:sp>
      <p:pic>
        <p:nvPicPr>
          <p:cNvPr id="7" name="6 Imagen" descr="grupos alumnos itesojar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365078"/>
            <a:ext cx="3384376" cy="23042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27384"/>
            <a:ext cx="6897960" cy="108012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Esquema básico de las sesiones</a:t>
            </a:r>
            <a:br>
              <a:rPr lang="es-MX" sz="3600" b="1" dirty="0" smtClean="0">
                <a:solidFill>
                  <a:schemeClr val="bg1"/>
                </a:solidFill>
              </a:rPr>
            </a:br>
            <a:r>
              <a:rPr lang="es-MX" sz="3600" b="1" dirty="0" smtClean="0">
                <a:solidFill>
                  <a:schemeClr val="bg1"/>
                </a:solidFill>
              </a:rPr>
              <a:t>Basic structure of the sessions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203848" y="1412776"/>
            <a:ext cx="2736304" cy="5112568"/>
          </a:xfrm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[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Re-</a:t>
            </a:r>
            <a:r>
              <a:rPr lang="es-MX" sz="2400" i="1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activities realized at home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[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life experiences 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[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Undertake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sessions</a:t>
            </a:r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["/>
            </a:pPr>
            <a:r>
              <a:rPr lang="es-ES_tradnl" sz="2400" i="1" dirty="0" err="1" smtClean="0"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session</a:t>
            </a:r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["/>
            </a:pPr>
            <a:r>
              <a:rPr lang="es-ES_tradnl" sz="2400" i="1" dirty="0" err="1" smtClean="0">
                <a:latin typeface="Times New Roman" pitchFamily="18" charset="0"/>
                <a:cs typeface="Times New Roman" pitchFamily="18" charset="0"/>
              </a:rPr>
              <a:t>Invitation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carry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out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["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Marcador de contenido" descr="grupo_personas_circul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3038474"/>
            <a:ext cx="2808312" cy="2118717"/>
          </a:xfrm>
        </p:spPr>
      </p:pic>
      <p:sp>
        <p:nvSpPr>
          <p:cNvPr id="5" name="4 CuadroTexto"/>
          <p:cNvSpPr txBox="1"/>
          <p:nvPr/>
        </p:nvSpPr>
        <p:spPr>
          <a:xfrm>
            <a:off x="179512" y="1109057"/>
            <a:ext cx="2880320" cy="563231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Re-visar </a:t>
            </a:r>
            <a:r>
              <a:rPr lang="es-MX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actividades realizadas en casa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Compartir </a:t>
            </a:r>
            <a:r>
              <a:rPr lang="es-MX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vivencias y experiencias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Realizar </a:t>
            </a:r>
            <a:r>
              <a:rPr lang="es-MX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actividades en la sesión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Identificar</a:t>
            </a:r>
            <a:r>
              <a:rPr lang="es-MX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qué se llevan al terminar la sesión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Invitación</a:t>
            </a:r>
            <a:r>
              <a:rPr lang="es-MX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realizar actividades en casa</a:t>
            </a:r>
            <a:endParaRPr lang="es-MX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7280" y="13792"/>
            <a:ext cx="6203032" cy="13989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Algunas actividades…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err="1" smtClean="0">
                <a:solidFill>
                  <a:schemeClr val="bg1"/>
                </a:solidFill>
              </a:rPr>
              <a:t>Some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activities</a:t>
            </a:r>
            <a:r>
              <a:rPr lang="es-MX" dirty="0" smtClean="0">
                <a:solidFill>
                  <a:schemeClr val="bg1"/>
                </a:solidFill>
              </a:rPr>
              <a:t>…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2818656" cy="4248472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endParaRPr lang="es-MX" dirty="0" smtClean="0"/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Atender el movimiento del estómago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Atender a los sonidos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Lista de pendientes y problemas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168" y="2204864"/>
            <a:ext cx="2880320" cy="3744416"/>
          </a:xfrm>
          <a:ln w="12700">
            <a:solidFill>
              <a:srgbClr val="C00000"/>
            </a:solidFill>
          </a:ln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"/>
            </a:pPr>
            <a:endParaRPr lang="es-MX" dirty="0" smtClean="0"/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"/>
            </a:pPr>
            <a:r>
              <a:rPr lang="es-MX" dirty="0" err="1" smtClean="0"/>
              <a:t>Pay</a:t>
            </a:r>
            <a:r>
              <a:rPr lang="es-MX" dirty="0" smtClean="0"/>
              <a:t> attention to the movement in the stomach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"/>
            </a:pPr>
            <a:r>
              <a:rPr lang="es-MX" dirty="0" smtClean="0"/>
              <a:t>Pay attention to  sounds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"/>
            </a:pPr>
            <a:r>
              <a:rPr lang="es-MX" dirty="0" smtClean="0"/>
              <a:t>List of problems and errands</a:t>
            </a:r>
            <a:endParaRPr lang="es-MX" dirty="0"/>
          </a:p>
        </p:txBody>
      </p:sp>
      <p:pic>
        <p:nvPicPr>
          <p:cNvPr id="5" name="4 Imagen" descr="corazon_mand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31591"/>
            <a:ext cx="2513632" cy="236961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" y="-27384"/>
            <a:ext cx="6923112" cy="122413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Otras actividades…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err="1" smtClean="0">
                <a:solidFill>
                  <a:schemeClr val="bg1"/>
                </a:solidFill>
              </a:rPr>
              <a:t>Other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activities</a:t>
            </a:r>
            <a:r>
              <a:rPr lang="es-MX" dirty="0" smtClean="0">
                <a:solidFill>
                  <a:schemeClr val="bg1"/>
                </a:solidFill>
              </a:rPr>
              <a:t>…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367171"/>
            <a:ext cx="3106688" cy="472612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0000"/>
              <a:buNone/>
            </a:pPr>
            <a:r>
              <a:rPr lang="es-MX" dirty="0" smtClean="0"/>
              <a:t>Atender a las </a:t>
            </a:r>
            <a:r>
              <a:rPr lang="es-MX" i="1" dirty="0" smtClean="0"/>
              <a:t>sensaciones-con -sentido</a:t>
            </a:r>
            <a:r>
              <a:rPr lang="es-MX" dirty="0" smtClean="0"/>
              <a:t> en…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La música del hablar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Música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Palabras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Personas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i="1" dirty="0" smtClean="0"/>
              <a:t>Degustar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Lavar los platos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Bañarse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53744" y="2204864"/>
            <a:ext cx="3682752" cy="4434840"/>
          </a:xfrm>
          <a:ln w="127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>
                <a:solidFill>
                  <a:srgbClr val="002060"/>
                </a:solidFill>
              </a:rPr>
              <a:t>Pay attention to the </a:t>
            </a:r>
            <a:r>
              <a:rPr lang="es-MX" i="1" dirty="0" smtClean="0">
                <a:solidFill>
                  <a:srgbClr val="002060"/>
                </a:solidFill>
              </a:rPr>
              <a:t>felt-sense</a:t>
            </a:r>
            <a:r>
              <a:rPr lang="es-MX" dirty="0" smtClean="0">
                <a:solidFill>
                  <a:srgbClr val="002060"/>
                </a:solidFill>
              </a:rPr>
              <a:t> in…</a:t>
            </a:r>
          </a:p>
          <a:p>
            <a:pPr>
              <a:buNone/>
            </a:pPr>
            <a:endParaRPr lang="es-MX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The music of speaking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Music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Words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err="1" smtClean="0">
                <a:solidFill>
                  <a:srgbClr val="002060"/>
                </a:solidFill>
              </a:rPr>
              <a:t>People</a:t>
            </a:r>
            <a:endParaRPr lang="es-MX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ES_tradnl" i="1" dirty="0" smtClean="0">
                <a:solidFill>
                  <a:srgbClr val="002060"/>
                </a:solidFill>
              </a:rPr>
              <a:t>T</a:t>
            </a:r>
            <a:r>
              <a:rPr lang="es-MX" i="1" dirty="0" err="1" smtClean="0">
                <a:solidFill>
                  <a:srgbClr val="002060"/>
                </a:solidFill>
              </a:rPr>
              <a:t>asting</a:t>
            </a:r>
            <a:r>
              <a:rPr lang="es-MX" i="1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ES_tradnl" dirty="0" smtClean="0">
                <a:solidFill>
                  <a:srgbClr val="002060"/>
                </a:solidFill>
              </a:rPr>
              <a:t>D</a:t>
            </a:r>
            <a:r>
              <a:rPr lang="es-MX" dirty="0" smtClean="0">
                <a:solidFill>
                  <a:srgbClr val="002060"/>
                </a:solidFill>
              </a:rPr>
              <a:t>ishwashing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err="1" smtClean="0">
                <a:solidFill>
                  <a:srgbClr val="002060"/>
                </a:solidFill>
              </a:rPr>
              <a:t>Bathing</a:t>
            </a:r>
            <a:endParaRPr lang="es-MX" dirty="0" smtClean="0">
              <a:solidFill>
                <a:srgbClr val="002060"/>
              </a:solidFill>
            </a:endParaRPr>
          </a:p>
        </p:txBody>
      </p:sp>
      <p:pic>
        <p:nvPicPr>
          <p:cNvPr id="5" name="4 Imagen" descr="dialogodibu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573016"/>
            <a:ext cx="2457078" cy="1184920"/>
          </a:xfrm>
          <a:prstGeom prst="rect">
            <a:avLst/>
          </a:prstGeom>
        </p:spPr>
      </p:pic>
      <p:pic>
        <p:nvPicPr>
          <p:cNvPr id="6" name="5 Imagen" descr="danzapequenaestiliz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6672"/>
            <a:ext cx="2805162" cy="15841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9614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Algunos beneficios identificados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Some identified benefits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394720" cy="532859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Tiempo para actividades personales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Comer menos y bajar de peso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Dormir bien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Desaparición de dolores de cabeza y musculares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Presión arterial normal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Tranquilidad y paz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Optimismo y esperanza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endParaRPr lang="es-MX" dirty="0" smtClean="0"/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08104" y="1920085"/>
            <a:ext cx="3178696" cy="4434840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Time for personal activities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Eating less and losing weight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Better sleep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Less headaches and muscle aches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ES_tradnl" dirty="0" smtClean="0">
                <a:solidFill>
                  <a:srgbClr val="002060"/>
                </a:solidFill>
              </a:rPr>
              <a:t>Normal b</a:t>
            </a:r>
            <a:r>
              <a:rPr lang="es-MX" dirty="0" err="1" smtClean="0">
                <a:solidFill>
                  <a:srgbClr val="002060"/>
                </a:solidFill>
              </a:rPr>
              <a:t>lood</a:t>
            </a:r>
            <a:r>
              <a:rPr lang="es-MX" dirty="0" smtClean="0">
                <a:solidFill>
                  <a:srgbClr val="002060"/>
                </a:solidFill>
              </a:rPr>
              <a:t> pressure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MX" dirty="0" smtClean="0">
                <a:solidFill>
                  <a:srgbClr val="002060"/>
                </a:solidFill>
              </a:rPr>
              <a:t>Peace and calm</a:t>
            </a:r>
          </a:p>
          <a:p>
            <a:pPr>
              <a:buClr>
                <a:srgbClr val="FF0000"/>
              </a:buClr>
              <a:buSzPct val="100000"/>
              <a:buFont typeface="Webdings" pitchFamily="18" charset="2"/>
              <a:buChar char=""/>
            </a:pPr>
            <a:r>
              <a:rPr lang="es-ES_tradnl" dirty="0" smtClean="0">
                <a:solidFill>
                  <a:srgbClr val="002060"/>
                </a:solidFill>
              </a:rPr>
              <a:t>O</a:t>
            </a:r>
            <a:r>
              <a:rPr lang="es-MX" dirty="0" smtClean="0">
                <a:solidFill>
                  <a:srgbClr val="002060"/>
                </a:solidFill>
              </a:rPr>
              <a:t>ptimism and hope</a:t>
            </a:r>
          </a:p>
          <a:p>
            <a:pPr>
              <a:buClr>
                <a:srgbClr val="FF0000"/>
              </a:buClr>
              <a:buSzPct val="100000"/>
              <a:buNone/>
            </a:pP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7" name="6 Imagen" descr="aura_s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270870"/>
            <a:ext cx="2088232" cy="1814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435280" cy="128701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solidFill>
                  <a:schemeClr val="bg1"/>
                </a:solidFill>
              </a:rPr>
              <a:t>Beneficios en relación con otras personas</a:t>
            </a:r>
            <a:r>
              <a:rPr lang="es-ES_tradnl" sz="3600" dirty="0" smtClean="0">
                <a:solidFill>
                  <a:schemeClr val="bg1"/>
                </a:solidFill>
              </a:rPr>
              <a:t>…</a:t>
            </a:r>
            <a:r>
              <a:rPr lang="es-MX" sz="3600" dirty="0" smtClean="0">
                <a:solidFill>
                  <a:schemeClr val="bg1"/>
                </a:solidFill>
              </a:rPr>
              <a:t/>
            </a:r>
            <a:br>
              <a:rPr lang="es-MX" sz="3600" dirty="0" smtClean="0">
                <a:solidFill>
                  <a:schemeClr val="bg1"/>
                </a:solidFill>
              </a:rPr>
            </a:br>
            <a:r>
              <a:rPr lang="es-MX" sz="3600" dirty="0" smtClean="0">
                <a:solidFill>
                  <a:schemeClr val="bg1"/>
                </a:solidFill>
              </a:rPr>
              <a:t>Benefits regarding their personal </a:t>
            </a:r>
            <a:r>
              <a:rPr lang="es-MX" sz="3600" dirty="0" err="1" smtClean="0">
                <a:solidFill>
                  <a:schemeClr val="bg1"/>
                </a:solidFill>
              </a:rPr>
              <a:t>relations</a:t>
            </a:r>
            <a:r>
              <a:rPr lang="es-MX" sz="3600" dirty="0" smtClean="0">
                <a:solidFill>
                  <a:schemeClr val="bg1"/>
                </a:solidFill>
              </a:rPr>
              <a:t>…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3034680" cy="443484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Más tolerantes y pacientes con los hijos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Expresión modulada de los sentimientos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"/>
            </a:pPr>
            <a:r>
              <a:rPr lang="es-MX" dirty="0" smtClean="0"/>
              <a:t>Restablecimiento de la comunicación verbal con personas significativas</a:t>
            </a:r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69768" y="1628800"/>
            <a:ext cx="3250704" cy="4104456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["/>
            </a:pPr>
            <a:r>
              <a:rPr lang="es-MX" dirty="0" smtClean="0">
                <a:solidFill>
                  <a:srgbClr val="002060"/>
                </a:solidFill>
              </a:rPr>
              <a:t>More tolerant and patient with their children</a:t>
            </a:r>
          </a:p>
          <a:p>
            <a:pPr>
              <a:buClr>
                <a:srgbClr val="FF0000"/>
              </a:buClr>
              <a:buFont typeface="Wingdings" pitchFamily="2" charset="2"/>
              <a:buChar char="["/>
            </a:pPr>
            <a:r>
              <a:rPr lang="es-MX" dirty="0" smtClean="0">
                <a:solidFill>
                  <a:srgbClr val="002060"/>
                </a:solidFill>
              </a:rPr>
              <a:t>Modulated expressions of their feelings</a:t>
            </a:r>
          </a:p>
          <a:p>
            <a:pPr>
              <a:buClr>
                <a:srgbClr val="FF0000"/>
              </a:buClr>
              <a:buFont typeface="Wingdings" pitchFamily="2" charset="2"/>
              <a:buChar char="["/>
            </a:pPr>
            <a:r>
              <a:rPr lang="es-MX" dirty="0" smtClean="0">
                <a:solidFill>
                  <a:srgbClr val="002060"/>
                </a:solidFill>
              </a:rPr>
              <a:t>Reestablishing verbal comunication with significant others 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5" name="4 Imagen" descr="imagesCAK1QB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48261"/>
            <a:ext cx="1819275" cy="2505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1129531" y="54075"/>
            <a:ext cx="3946525" cy="782637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b="1" dirty="0" smtClean="0">
                <a:solidFill>
                  <a:schemeClr val="bg1"/>
                </a:solidFill>
              </a:rPr>
              <a:t>Bibliografía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240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à"/>
              <a:defRPr/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Friedman, N. (2005). Experiential listening. </a:t>
            </a:r>
            <a:r>
              <a:rPr lang="en-US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Journal of Humanistic Psychology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, Vol. 45, 217-238.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2400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à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Gendlin, E. T. (1970). A Theory of Personality Change. In Hart, J. T. &amp; Tomlinson, T.M. (Eds.),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New Directions in Client-Centered Therapy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(pp. 70-94) Boston: Houghton Mifflin.</a:t>
            </a:r>
          </a:p>
          <a:p>
            <a:pPr marL="32400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à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Gendlin, E.T. (1978/2008).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Focusing. </a:t>
            </a:r>
            <a:r>
              <a:rPr lang="es-MX" i="1" dirty="0" smtClean="0">
                <a:latin typeface="Times New Roman" pitchFamily="18" charset="0"/>
                <a:cs typeface="Times New Roman" pitchFamily="18" charset="0"/>
              </a:rPr>
              <a:t>Proceso y técnica del enfoque corporal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. Bilbao: Mensajero.</a:t>
            </a:r>
          </a:p>
          <a:p>
            <a:pPr marL="32400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à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Gendlin, E. T. (1996).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Focusing Oriented Psychotherapy.  A Manual of the Experiential Method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New York: Guilford Press.</a:t>
            </a:r>
          </a:p>
          <a:p>
            <a:pPr marL="32400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à"/>
              <a:defRPr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Moreno, S. (2009). </a:t>
            </a:r>
            <a:r>
              <a:rPr lang="es-MX" i="1" dirty="0" smtClean="0">
                <a:latin typeface="Times New Roman" pitchFamily="18" charset="0"/>
                <a:cs typeface="Times New Roman" pitchFamily="18" charset="0"/>
              </a:rPr>
              <a:t>Descubriendo mi sabiduría corporal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MX" i="1" dirty="0" smtClean="0">
                <a:latin typeface="Times New Roman" pitchFamily="18" charset="0"/>
                <a:cs typeface="Times New Roman" pitchFamily="18" charset="0"/>
              </a:rPr>
              <a:t> Focusing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. Guadalajara: Focusing México.</a:t>
            </a:r>
          </a:p>
          <a:p>
            <a:pPr marL="32400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à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Rogers, C.R. (1951).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Client-Centered Therapy: Its Current Practice, Implications, and Theory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Boston: Houghton Mifflin.</a:t>
            </a:r>
            <a:endParaRPr lang="es-MX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MX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27168" cy="926976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s-ES_tradnl" sz="4000" b="1" dirty="0" smtClean="0">
                <a:solidFill>
                  <a:srgbClr val="000066"/>
                </a:solidFill>
              </a:rPr>
              <a:t>El autor de la propuesta inicial</a:t>
            </a:r>
            <a:endParaRPr lang="es-ES" sz="4000" b="1" dirty="0" smtClean="0">
              <a:solidFill>
                <a:srgbClr val="000066"/>
              </a:solidFill>
            </a:endParaRPr>
          </a:p>
        </p:txBody>
      </p:sp>
      <p:sp>
        <p:nvSpPr>
          <p:cNvPr id="37891" name="Rectangle 4" descr="Papel periódico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984" y="1412776"/>
            <a:ext cx="4536504" cy="3898900"/>
          </a:xfr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2400" b="1" dirty="0" smtClean="0">
                <a:solidFill>
                  <a:srgbClr val="002060"/>
                </a:solidFill>
              </a:rPr>
              <a:t>Dr. Salvador Moreno López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2000" dirty="0" smtClean="0">
                <a:solidFill>
                  <a:srgbClr val="002060"/>
                </a:solidFill>
              </a:rPr>
              <a:t>ITESO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2000" dirty="0" smtClean="0">
                <a:solidFill>
                  <a:srgbClr val="002060"/>
                </a:solidFill>
              </a:rPr>
              <a:t>Universidad Jesuita de Guadalajara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1800" dirty="0" smtClean="0">
                <a:solidFill>
                  <a:srgbClr val="002060"/>
                </a:solidFill>
              </a:rPr>
              <a:t>Departamento de Salud, Psicología y Comunidad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2400" dirty="0" smtClean="0"/>
              <a:t>Correo: </a:t>
            </a:r>
            <a:r>
              <a:rPr lang="es-ES_tradnl" sz="2400" dirty="0" smtClean="0">
                <a:solidFill>
                  <a:srgbClr val="C00000"/>
                </a:solidFill>
              </a:rPr>
              <a:t>smorenol@iteso.mx</a:t>
            </a:r>
            <a:endParaRPr lang="es-ES_tradnl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endParaRPr lang="es-ES_tradnl" sz="24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2400" b="1" dirty="0" smtClean="0">
                <a:solidFill>
                  <a:srgbClr val="002060"/>
                </a:solidFill>
              </a:rPr>
              <a:t>Focusing México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1900" b="1" dirty="0" smtClean="0">
                <a:solidFill>
                  <a:srgbClr val="C00000"/>
                </a:solidFill>
              </a:rPr>
              <a:t>focusingmexico@yahoo.com.mx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</a:pPr>
            <a:r>
              <a:rPr lang="es-ES_tradnl" sz="2000" dirty="0" smtClean="0">
                <a:solidFill>
                  <a:srgbClr val="002060"/>
                </a:solidFill>
              </a:rPr>
              <a:t>Tel. Cel. (+52) (33) 3157-7866</a:t>
            </a:r>
            <a:endParaRPr lang="es-ES" sz="2000" dirty="0" smtClean="0">
              <a:solidFill>
                <a:srgbClr val="002060"/>
              </a:solidFill>
            </a:endParaRPr>
          </a:p>
        </p:txBody>
      </p:sp>
      <p:pic>
        <p:nvPicPr>
          <p:cNvPr id="6" name="5 Imagen" descr="sml_26nov11_up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340768"/>
            <a:ext cx="3456384" cy="2376264"/>
          </a:xfrm>
          <a:prstGeom prst="rect">
            <a:avLst/>
          </a:prstGeom>
        </p:spPr>
      </p:pic>
      <p:pic>
        <p:nvPicPr>
          <p:cNvPr id="5" name="4 Imagen" descr="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933056"/>
            <a:ext cx="3888432" cy="230425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6372036"/>
            <a:ext cx="31683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Alumnas colaboradoras</a:t>
            </a:r>
            <a:endParaRPr lang="es-MX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21940" y="5805264"/>
            <a:ext cx="2850460" cy="52322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Gracias a Cristina Marrón Nielsen</a:t>
            </a:r>
          </a:p>
          <a:p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 su apoyo con la traducción</a:t>
            </a:r>
            <a:endParaRPr lang="es-MX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llage presentación_5nov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 descr="Papel periódico"/>
          <p:cNvSpPr txBox="1">
            <a:spLocks noChangeArrowheads="1"/>
          </p:cNvSpPr>
          <p:nvPr/>
        </p:nvSpPr>
        <p:spPr>
          <a:xfrm>
            <a:off x="-36512" y="2276872"/>
            <a:ext cx="4032448" cy="295232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Salvador Moreno López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ITESO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 Jesuita de Guadalajara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Departamento de Salud, Psicología y Comunidad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Correo: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smorenol@iteso.mx</a:t>
            </a: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Focusing México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focusingmexico@yahoo.com.mx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100000"/>
              <a:buFont typeface="Wingdings 2" pitchFamily="18" charset="2"/>
              <a:buChar char="ï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 Cel. (+52) (33) 3157-7866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25760"/>
            <a:ext cx="7715200" cy="128701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prstClr val="white"/>
                </a:solidFill>
              </a:rPr>
              <a:t>¿Quiénes son cuidadoras?</a:t>
            </a:r>
            <a:br>
              <a:rPr lang="es-ES" b="1" dirty="0" smtClean="0">
                <a:solidFill>
                  <a:prstClr val="white"/>
                </a:solidFill>
              </a:rPr>
            </a:br>
            <a:r>
              <a:rPr lang="es-ES" b="1" dirty="0" smtClean="0">
                <a:solidFill>
                  <a:prstClr val="white"/>
                </a:solidFill>
              </a:rPr>
              <a:t>Who are caretakers?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4038600" cy="2736303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"/>
            </a:pPr>
            <a:r>
              <a:rPr lang="es-MX" dirty="0" smtClean="0"/>
              <a:t>Personas que tienen a su cargo a una persona que requiere </a:t>
            </a:r>
            <a:r>
              <a:rPr lang="es-MX" i="1" dirty="0" smtClean="0"/>
              <a:t>cuidados especiales</a:t>
            </a:r>
            <a:r>
              <a:rPr lang="es-MX" dirty="0" smtClean="0"/>
              <a:t>, que demandan energía extra…</a:t>
            </a:r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04048" y="3072213"/>
            <a:ext cx="3682752" cy="2517027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dirty="0" smtClean="0">
                <a:solidFill>
                  <a:srgbClr val="002060"/>
                </a:solidFill>
              </a:rPr>
              <a:t>Those who look after or take care of persons that require special attention and  energy</a:t>
            </a:r>
            <a:r>
              <a:rPr lang="es-ES_tradnl" dirty="0" smtClean="0">
                <a:solidFill>
                  <a:srgbClr val="002060"/>
                </a:solidFill>
              </a:rPr>
              <a:t>…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581128"/>
            <a:ext cx="2447925" cy="18669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1703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</a:rPr>
              <a:t>¿</a:t>
            </a:r>
            <a:r>
              <a:rPr lang="es-MX" sz="4000" i="1" dirty="0" smtClean="0">
                <a:solidFill>
                  <a:schemeClr val="bg1"/>
                </a:solidFill>
              </a:rPr>
              <a:t>Cómo se viven como cuidadoras?….</a:t>
            </a:r>
            <a:br>
              <a:rPr lang="es-MX" sz="4000" i="1" dirty="0" smtClean="0">
                <a:solidFill>
                  <a:schemeClr val="bg1"/>
                </a:solidFill>
              </a:rPr>
            </a:br>
            <a:r>
              <a:rPr lang="es-MX" sz="4000" i="1" dirty="0" smtClean="0">
                <a:solidFill>
                  <a:schemeClr val="bg1"/>
                </a:solidFill>
              </a:rPr>
              <a:t>What are their daily demands as caretakers?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537815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ebdings" pitchFamily="18" charset="2"/>
              <a:buChar char=""/>
            </a:pPr>
            <a:r>
              <a:rPr lang="es-MX" dirty="0" smtClean="0">
                <a:solidFill>
                  <a:srgbClr val="002060"/>
                </a:solidFill>
              </a:rPr>
              <a:t>Con una gran responsabilidad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"/>
            </a:pPr>
            <a:r>
              <a:rPr lang="es-MX" dirty="0" smtClean="0">
                <a:solidFill>
                  <a:srgbClr val="002060"/>
                </a:solidFill>
              </a:rPr>
              <a:t>Carga pesada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"/>
            </a:pPr>
            <a:r>
              <a:rPr lang="es-MX" dirty="0" smtClean="0">
                <a:solidFill>
                  <a:srgbClr val="002060"/>
                </a:solidFill>
              </a:rPr>
              <a:t>Estrés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"/>
            </a:pPr>
            <a:r>
              <a:rPr lang="es-MX" dirty="0" smtClean="0">
                <a:solidFill>
                  <a:srgbClr val="002060"/>
                </a:solidFill>
              </a:rPr>
              <a:t>Demasiadas actividades por hacer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"/>
            </a:pPr>
            <a:r>
              <a:rPr lang="es-MX" dirty="0" smtClean="0">
                <a:solidFill>
                  <a:srgbClr val="002060"/>
                </a:solidFill>
              </a:rPr>
              <a:t>Irritabilidad e intolerancia</a:t>
            </a:r>
          </a:p>
          <a:p>
            <a:pPr>
              <a:buClr>
                <a:srgbClr val="C00000"/>
              </a:buClr>
              <a:buSzPct val="100000"/>
              <a:buFont typeface="Webdings" pitchFamily="18" charset="2"/>
              <a:buChar char=""/>
            </a:pPr>
            <a:r>
              <a:rPr lang="es-MX" dirty="0" smtClean="0">
                <a:solidFill>
                  <a:srgbClr val="002060"/>
                </a:solidFill>
              </a:rPr>
              <a:t>Problemas en sus relaciones interpersonales</a:t>
            </a:r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98332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Wingdings 2" pitchFamily="18" charset="2"/>
              <a:buChar char="ù"/>
            </a:pPr>
            <a:r>
              <a:rPr lang="es-MX" dirty="0" smtClean="0"/>
              <a:t>A big responsability</a:t>
            </a:r>
          </a:p>
          <a:p>
            <a:pPr>
              <a:buClr>
                <a:srgbClr val="FF0000"/>
              </a:buClr>
              <a:buSzPct val="100000"/>
              <a:buFont typeface="Wingdings 2" pitchFamily="18" charset="2"/>
              <a:buChar char="ù"/>
            </a:pPr>
            <a:r>
              <a:rPr lang="es-MX" dirty="0" smtClean="0"/>
              <a:t> A burden</a:t>
            </a:r>
          </a:p>
          <a:p>
            <a:pPr>
              <a:buClr>
                <a:srgbClr val="FF0000"/>
              </a:buClr>
              <a:buSzPct val="100000"/>
              <a:buFont typeface="Wingdings 2" pitchFamily="18" charset="2"/>
              <a:buChar char="ù"/>
            </a:pPr>
            <a:r>
              <a:rPr lang="es-MX" dirty="0" smtClean="0"/>
              <a:t>Stressfull</a:t>
            </a:r>
          </a:p>
          <a:p>
            <a:pPr>
              <a:buClr>
                <a:srgbClr val="FF0000"/>
              </a:buClr>
              <a:buSzPct val="100000"/>
              <a:buFont typeface="Wingdings 2" pitchFamily="18" charset="2"/>
              <a:buChar char="ù"/>
            </a:pPr>
            <a:r>
              <a:rPr lang="es-ES_tradnl" dirty="0" smtClean="0"/>
              <a:t>T</a:t>
            </a:r>
            <a:r>
              <a:rPr lang="es-MX" dirty="0" smtClean="0"/>
              <a:t>oo many activities to look after</a:t>
            </a:r>
          </a:p>
          <a:p>
            <a:pPr>
              <a:buClr>
                <a:srgbClr val="FF0000"/>
              </a:buClr>
              <a:buSzPct val="100000"/>
              <a:buFont typeface="Wingdings 2" pitchFamily="18" charset="2"/>
              <a:buChar char="ù"/>
            </a:pPr>
            <a:r>
              <a:rPr lang="es-MX" dirty="0" smtClean="0"/>
              <a:t>Irritability and intolerance</a:t>
            </a:r>
          </a:p>
          <a:p>
            <a:pPr>
              <a:buClr>
                <a:srgbClr val="FF0000"/>
              </a:buClr>
              <a:buSzPct val="100000"/>
              <a:buFont typeface="Wingdings 2" pitchFamily="18" charset="2"/>
              <a:buChar char="ù"/>
            </a:pPr>
            <a:r>
              <a:rPr lang="es-MX" dirty="0" smtClean="0"/>
              <a:t>Difficulties with personal relations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77000" y="4991100"/>
            <a:ext cx="2447925" cy="18669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57320" cy="14478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¿</a:t>
            </a:r>
            <a:r>
              <a:rPr lang="es-MX" sz="3600" i="1" dirty="0" smtClean="0">
                <a:solidFill>
                  <a:schemeClr val="bg1"/>
                </a:solidFill>
              </a:rPr>
              <a:t>Cómo se viven como cuidadoras?…</a:t>
            </a:r>
            <a:br>
              <a:rPr lang="es-MX" sz="3600" i="1" dirty="0" smtClean="0">
                <a:solidFill>
                  <a:schemeClr val="bg1"/>
                </a:solidFill>
              </a:rPr>
            </a:br>
            <a:r>
              <a:rPr lang="es-MX" sz="3600" i="1" dirty="0" err="1" smtClean="0">
                <a:solidFill>
                  <a:schemeClr val="bg1"/>
                </a:solidFill>
              </a:rPr>
              <a:t>How</a:t>
            </a:r>
            <a:r>
              <a:rPr lang="es-MX" sz="3600" i="1" dirty="0" smtClean="0">
                <a:solidFill>
                  <a:schemeClr val="bg1"/>
                </a:solidFill>
              </a:rPr>
              <a:t> </a:t>
            </a:r>
            <a:r>
              <a:rPr lang="es-MX" sz="3600" i="1" dirty="0" err="1" smtClean="0">
                <a:solidFill>
                  <a:schemeClr val="bg1"/>
                </a:solidFill>
              </a:rPr>
              <a:t>is</a:t>
            </a:r>
            <a:r>
              <a:rPr lang="es-MX" sz="3600" i="1" dirty="0" smtClean="0">
                <a:solidFill>
                  <a:schemeClr val="bg1"/>
                </a:solidFill>
              </a:rPr>
              <a:t> their </a:t>
            </a:r>
            <a:r>
              <a:rPr lang="es-MX" sz="3600" i="1" dirty="0" err="1" smtClean="0">
                <a:solidFill>
                  <a:schemeClr val="bg1"/>
                </a:solidFill>
              </a:rPr>
              <a:t>daily</a:t>
            </a:r>
            <a:r>
              <a:rPr lang="es-MX" sz="3600" i="1" dirty="0" smtClean="0">
                <a:solidFill>
                  <a:schemeClr val="bg1"/>
                </a:solidFill>
              </a:rPr>
              <a:t> living as </a:t>
            </a:r>
            <a:r>
              <a:rPr lang="es-MX" sz="3600" i="1" dirty="0" err="1" smtClean="0">
                <a:solidFill>
                  <a:schemeClr val="bg1"/>
                </a:solidFill>
              </a:rPr>
              <a:t>caretakers</a:t>
            </a:r>
            <a:r>
              <a:rPr lang="es-MX" sz="3600" i="1" dirty="0" smtClean="0">
                <a:solidFill>
                  <a:schemeClr val="bg1"/>
                </a:solidFill>
              </a:rPr>
              <a:t>?...</a:t>
            </a:r>
            <a:endParaRPr lang="es-MX" sz="3600" b="1" i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024336" cy="417646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Insomnio</a:t>
            </a:r>
          </a:p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Gastritis</a:t>
            </a:r>
          </a:p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Dolores musculares</a:t>
            </a:r>
          </a:p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Dolor de cabeza</a:t>
            </a:r>
          </a:p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Depresión</a:t>
            </a:r>
          </a:p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Ansiedad</a:t>
            </a:r>
          </a:p>
          <a:p>
            <a:pPr>
              <a:buClr>
                <a:srgbClr val="C00000"/>
              </a:buClr>
              <a:buSzPct val="105000"/>
              <a:buFont typeface="Webdings" pitchFamily="18" charset="2"/>
              <a:buChar char=""/>
            </a:pPr>
            <a:r>
              <a:rPr lang="es-MX" dirty="0" smtClean="0"/>
              <a:t>Otros…</a:t>
            </a:r>
          </a:p>
          <a:p>
            <a:pPr>
              <a:buClr>
                <a:srgbClr val="C00000"/>
              </a:buClr>
              <a:buSzPct val="120000"/>
              <a:buFont typeface="Webdings" pitchFamily="18" charset="2"/>
              <a:buChar char=""/>
            </a:pPr>
            <a:endParaRPr lang="es-MX" dirty="0" smtClean="0">
              <a:solidFill>
                <a:srgbClr val="00206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67400" y="1905000"/>
            <a:ext cx="3022426" cy="4213225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Insomnia</a:t>
            </a: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Gastritis</a:t>
            </a: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Muscle aches</a:t>
            </a: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Headaches</a:t>
            </a: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Depression</a:t>
            </a: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Anxiety</a:t>
            </a: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r>
              <a:rPr lang="es-MX" dirty="0" smtClean="0">
                <a:solidFill>
                  <a:srgbClr val="002060"/>
                </a:solidFill>
              </a:rPr>
              <a:t>Others</a:t>
            </a:r>
            <a:r>
              <a:rPr lang="es-ES_tradnl" dirty="0" smtClean="0">
                <a:solidFill>
                  <a:srgbClr val="002060"/>
                </a:solidFill>
              </a:rPr>
              <a:t>…</a:t>
            </a:r>
            <a:endParaRPr lang="es-MX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05000"/>
              <a:buFont typeface="Webdings" pitchFamily="18" charset="2"/>
              <a:buChar char=""/>
            </a:pPr>
            <a:endParaRPr lang="es-MX" dirty="0" smtClean="0">
              <a:solidFill>
                <a:srgbClr val="002060"/>
              </a:solidFill>
            </a:endParaRPr>
          </a:p>
        </p:txBody>
      </p:sp>
      <p:pic>
        <p:nvPicPr>
          <p:cNvPr id="5" name="4 Imagen" descr="imagesCA3WEQ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812" y="2405062"/>
            <a:ext cx="2238375" cy="2047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8231" cy="1563960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También  </a:t>
            </a:r>
            <a:r>
              <a:rPr lang="es-MX" b="1" i="1" dirty="0" smtClean="0">
                <a:solidFill>
                  <a:schemeClr val="bg1"/>
                </a:solidFill>
              </a:rPr>
              <a:t>se sienten</a:t>
            </a:r>
            <a:r>
              <a:rPr lang="es-MX" b="1" dirty="0" smtClean="0">
                <a:solidFill>
                  <a:schemeClr val="bg1"/>
                </a:solidFill>
              </a:rPr>
              <a:t>…</a:t>
            </a:r>
            <a:br>
              <a:rPr lang="es-MX" b="1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>They also feel</a:t>
            </a:r>
            <a:r>
              <a:rPr lang="es-ES_tradnl" b="1" dirty="0" smtClean="0">
                <a:solidFill>
                  <a:schemeClr val="bg1"/>
                </a:solidFill>
              </a:rPr>
              <a:t>….</a:t>
            </a:r>
            <a:endParaRPr lang="es-MX" b="1" dirty="0" smtClean="0">
              <a:solidFill>
                <a:schemeClr val="bg1"/>
              </a:solidFill>
            </a:endParaRPr>
          </a:p>
        </p:txBody>
      </p:sp>
      <p:pic>
        <p:nvPicPr>
          <p:cNvPr id="2355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692696"/>
            <a:ext cx="1812925" cy="1778000"/>
          </a:xfrm>
        </p:spPr>
      </p:pic>
      <p:sp>
        <p:nvSpPr>
          <p:cNvPr id="23556" name="3 Marcador de contenido"/>
          <p:cNvSpPr>
            <a:spLocks noGrp="1"/>
          </p:cNvSpPr>
          <p:nvPr>
            <p:ph sz="half" idx="2"/>
          </p:nvPr>
        </p:nvSpPr>
        <p:spPr>
          <a:xfrm>
            <a:off x="5141341" y="3212976"/>
            <a:ext cx="3607123" cy="3312368"/>
          </a:xfrm>
          <a:noFill/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002060"/>
              </a:buClr>
              <a:buSzPct val="110000"/>
              <a:buFont typeface="Wingdings 2" pitchFamily="18" charset="2"/>
              <a:buChar char=""/>
            </a:pPr>
            <a:r>
              <a:rPr lang="es-MX" sz="2400" dirty="0" smtClean="0"/>
              <a:t>Without the right to rest</a:t>
            </a:r>
          </a:p>
          <a:p>
            <a:pPr>
              <a:buClr>
                <a:srgbClr val="002060"/>
              </a:buClr>
              <a:buSzPct val="110000"/>
              <a:buFont typeface="Wingdings 2" pitchFamily="18" charset="2"/>
              <a:buChar char=""/>
            </a:pPr>
            <a:r>
              <a:rPr lang="es-MX" sz="2400" dirty="0" smtClean="0"/>
              <a:t>Fear of getting sick</a:t>
            </a:r>
          </a:p>
          <a:p>
            <a:pPr>
              <a:buClr>
                <a:srgbClr val="002060"/>
              </a:buClr>
              <a:buSzPct val="110000"/>
              <a:buFont typeface="Wingdings 2" pitchFamily="18" charset="2"/>
              <a:buChar char=""/>
            </a:pPr>
            <a:r>
              <a:rPr lang="es-MX" sz="2400" dirty="0" smtClean="0"/>
              <a:t>The wellbeing of their family depends on them </a:t>
            </a:r>
          </a:p>
          <a:p>
            <a:pPr>
              <a:buClr>
                <a:srgbClr val="002060"/>
              </a:buClr>
              <a:buSzPct val="110000"/>
              <a:buFont typeface="Wingdings 2" pitchFamily="18" charset="2"/>
              <a:buChar char=""/>
            </a:pPr>
            <a:r>
              <a:rPr lang="es-MX" sz="2400" dirty="0" smtClean="0"/>
              <a:t>If they stop doing what they do something bad will happen</a:t>
            </a:r>
          </a:p>
          <a:p>
            <a:pPr>
              <a:buClr>
                <a:srgbClr val="002060"/>
              </a:buClr>
              <a:buSzPct val="110000"/>
              <a:buFont typeface="Wingdings 2" pitchFamily="18" charset="2"/>
              <a:buChar char=""/>
            </a:pPr>
            <a:r>
              <a:rPr lang="es-MX" sz="2400" dirty="0" smtClean="0"/>
              <a:t>Trapped by the situation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9" y="1844824"/>
            <a:ext cx="4320480" cy="33239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00000"/>
              <a:buFont typeface="Wingdings 2" pitchFamily="18" charset="2"/>
              <a:buChar char="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Sin derecho a descansar</a:t>
            </a:r>
          </a:p>
          <a:p>
            <a:pPr>
              <a:buClr>
                <a:srgbClr val="C00000"/>
              </a:buClr>
              <a:buSzPct val="100000"/>
              <a:buFont typeface="Wingdings 2" pitchFamily="18" charset="2"/>
              <a:buChar char="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No se pueden enfermar</a:t>
            </a:r>
          </a:p>
          <a:p>
            <a:pPr>
              <a:buClr>
                <a:srgbClr val="C00000"/>
              </a:buClr>
              <a:buSzPct val="100000"/>
              <a:buFont typeface="Wingdings 2" pitchFamily="18" charset="2"/>
              <a:buChar char="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El bienestar de la familia  depende de ellas</a:t>
            </a:r>
          </a:p>
          <a:p>
            <a:pPr>
              <a:buClr>
                <a:srgbClr val="C00000"/>
              </a:buClr>
              <a:buSzPct val="100000"/>
              <a:buFont typeface="Wingdings 2" pitchFamily="18" charset="2"/>
              <a:buChar char="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Si  dejan de hacer lo que hacen algo malo pasará</a:t>
            </a:r>
          </a:p>
          <a:p>
            <a:pPr>
              <a:buClr>
                <a:srgbClr val="C00000"/>
              </a:buClr>
              <a:buSzPct val="100000"/>
              <a:buFont typeface="Wingdings 2" pitchFamily="18" charset="2"/>
              <a:buChar char="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Atrapadas en la situación</a:t>
            </a:r>
          </a:p>
          <a:p>
            <a:pPr>
              <a:buClr>
                <a:srgbClr val="002060"/>
              </a:buClr>
              <a:buSzPct val="110000"/>
            </a:pP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-27384"/>
            <a:ext cx="8305800" cy="12465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 Ante esta situación les invitamos a…</a:t>
            </a:r>
            <a:br>
              <a:rPr lang="es-MX" sz="3600" dirty="0" smtClean="0">
                <a:solidFill>
                  <a:schemeClr val="bg1"/>
                </a:solidFill>
              </a:rPr>
            </a:br>
            <a:r>
              <a:rPr lang="es-MX" sz="3600" dirty="0" smtClean="0">
                <a:solidFill>
                  <a:schemeClr val="bg1"/>
                </a:solidFill>
              </a:rPr>
              <a:t> Due to these circumstances we invited them to</a:t>
            </a:r>
            <a:r>
              <a:rPr lang="es-ES_tradnl" sz="3600" dirty="0" smtClean="0">
                <a:solidFill>
                  <a:schemeClr val="bg1"/>
                </a:solidFill>
              </a:rPr>
              <a:t>…  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367408"/>
            <a:ext cx="3610744" cy="407781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s-MX" sz="2800" i="1" dirty="0" smtClean="0">
                <a:solidFill>
                  <a:srgbClr val="002060"/>
                </a:solidFill>
              </a:rPr>
              <a:t>Aprender a…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s-MX" sz="2800" dirty="0" smtClean="0">
                <a:solidFill>
                  <a:srgbClr val="002060"/>
                </a:solidFill>
              </a:rPr>
              <a:t>Escucharse a sí mismas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s-MX" sz="2800" dirty="0" smtClean="0">
                <a:solidFill>
                  <a:srgbClr val="002060"/>
                </a:solidFill>
              </a:rPr>
              <a:t>Desde su cuerpo…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s-MX" sz="2800" dirty="0" smtClean="0">
                <a:solidFill>
                  <a:srgbClr val="002060"/>
                </a:solidFill>
              </a:rPr>
              <a:t>Y desde ahí </a:t>
            </a:r>
            <a:r>
              <a:rPr lang="es-MX" sz="2800" i="1" dirty="0" smtClean="0">
                <a:solidFill>
                  <a:srgbClr val="002060"/>
                </a:solidFill>
              </a:rPr>
              <a:t>generar y descubrir</a:t>
            </a:r>
            <a:r>
              <a:rPr lang="es-MX" sz="2800" dirty="0" smtClean="0">
                <a:solidFill>
                  <a:srgbClr val="002060"/>
                </a:solidFill>
              </a:rPr>
              <a:t>…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s-MX" sz="2800" dirty="0" smtClean="0">
                <a:solidFill>
                  <a:srgbClr val="002060"/>
                </a:solidFill>
              </a:rPr>
              <a:t>Alternativas para el </a:t>
            </a:r>
            <a:r>
              <a:rPr lang="es-MX" sz="2800" i="1" dirty="0" err="1" smtClean="0">
                <a:solidFill>
                  <a:srgbClr val="002060"/>
                </a:solidFill>
              </a:rPr>
              <a:t>BienEstar</a:t>
            </a:r>
            <a:r>
              <a:rPr lang="es-MX" sz="2800" dirty="0" smtClean="0">
                <a:solidFill>
                  <a:srgbClr val="002060"/>
                </a:solidFill>
              </a:rPr>
              <a:t> en su vida cotidiana</a:t>
            </a:r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68144" y="1920085"/>
            <a:ext cx="2952328" cy="4434840"/>
          </a:xfrm>
          <a:ln w="127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Learn …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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How to listen to themselves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"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From within their body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"/>
            </a:pP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order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generate and discover 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….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"/>
            </a:pP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Alternatives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their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wellbeing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daily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50000"/>
                  </a:schemeClr>
                </a:solidFill>
              </a:rPr>
              <a:t>life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5213176"/>
            <a:ext cx="3281536" cy="16002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Nuestra propuesta</a:t>
            </a:r>
            <a:br>
              <a:rPr lang="es-MX" dirty="0" smtClean="0"/>
            </a:br>
            <a:r>
              <a:rPr lang="es-MX" dirty="0" smtClean="0"/>
              <a:t>Our proposal</a:t>
            </a:r>
          </a:p>
        </p:txBody>
      </p:sp>
      <p:sp>
        <p:nvSpPr>
          <p:cNvPr id="26627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027363"/>
            <a:ext cx="7772400" cy="1914525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algn="ctr" eaLnBrk="1" hangingPunct="1"/>
            <a:endParaRPr lang="es-MX" sz="36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es-MX" sz="3600" b="1" dirty="0" smtClean="0">
                <a:solidFill>
                  <a:srgbClr val="C00000"/>
                </a:solidFill>
              </a:rPr>
              <a:t>Grupo Psicoeducativo </a:t>
            </a:r>
            <a:r>
              <a:rPr lang="es-MX" sz="3600" b="1" i="1" dirty="0" smtClean="0">
                <a:solidFill>
                  <a:srgbClr val="C00000"/>
                </a:solidFill>
              </a:rPr>
              <a:t>Experiencial</a:t>
            </a:r>
          </a:p>
          <a:p>
            <a:pPr algn="ctr" eaLnBrk="1" hangingPunct="1"/>
            <a:r>
              <a:rPr lang="es-MX" sz="3600" b="1" i="1" dirty="0" err="1" smtClean="0">
                <a:solidFill>
                  <a:srgbClr val="C00000"/>
                </a:solidFill>
              </a:rPr>
              <a:t>Experiential</a:t>
            </a:r>
            <a:r>
              <a:rPr lang="es-MX" sz="3600" b="1" i="1" dirty="0" smtClean="0">
                <a:solidFill>
                  <a:srgbClr val="C00000"/>
                </a:solidFill>
              </a:rPr>
              <a:t> </a:t>
            </a:r>
            <a:r>
              <a:rPr lang="es-MX" sz="3600" b="1" dirty="0" err="1" smtClean="0">
                <a:solidFill>
                  <a:srgbClr val="C00000"/>
                </a:solidFill>
              </a:rPr>
              <a:t>Psychoeducational</a:t>
            </a:r>
            <a:r>
              <a:rPr lang="es-MX" sz="3600" b="1" dirty="0" smtClean="0">
                <a:solidFill>
                  <a:srgbClr val="C00000"/>
                </a:solidFill>
              </a:rPr>
              <a:t> </a:t>
            </a:r>
            <a:r>
              <a:rPr lang="es-MX" sz="3600" b="1" dirty="0" err="1" smtClean="0">
                <a:solidFill>
                  <a:srgbClr val="C00000"/>
                </a:solidFill>
              </a:rPr>
              <a:t>Group</a:t>
            </a:r>
            <a:endParaRPr lang="es-MX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27384"/>
            <a:ext cx="8075240" cy="172819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5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5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> </a:t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>Pretendemos que las participantes…</a:t>
            </a:r>
            <a:b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> </a:t>
            </a:r>
            <a:r>
              <a:rPr lang="es-MX" sz="4000" dirty="0" err="1" smtClean="0">
                <a:solidFill>
                  <a:schemeClr val="bg1"/>
                </a:solidFill>
                <a:latin typeface="Perpetua" pitchFamily="18" charset="0"/>
              </a:rPr>
              <a:t>We</a:t>
            </a:r>
            <a: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  <a:t> intend that the participants...</a:t>
            </a:r>
            <a:br>
              <a:rPr lang="es-MX" sz="4000" dirty="0" smtClean="0">
                <a:solidFill>
                  <a:schemeClr val="bg1"/>
                </a:solidFill>
                <a:latin typeface="Perpetua" pitchFamily="18" charset="0"/>
              </a:rPr>
            </a:br>
            <a:endParaRPr lang="es-MX" sz="40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08228" y="2060277"/>
            <a:ext cx="3528268" cy="4537075"/>
          </a:xfrm>
          <a:noFill/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r>
              <a:rPr lang="es-MX" dirty="0" smtClean="0"/>
              <a:t>Experience interior silence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r>
              <a:rPr lang="es-MX" dirty="0" smtClean="0"/>
              <a:t>Direct and follow with their attention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r>
              <a:rPr lang="es-MX" dirty="0" smtClean="0"/>
              <a:t>Differientiate</a:t>
            </a:r>
            <a:r>
              <a:rPr lang="es-MX" i="1" dirty="0" smtClean="0"/>
              <a:t> felt-sense </a:t>
            </a:r>
            <a:r>
              <a:rPr lang="es-MX" dirty="0" smtClean="0"/>
              <a:t>from feelings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r>
              <a:rPr lang="es-MX" dirty="0" smtClean="0"/>
              <a:t>Recognize their ways of experiencing and express themselves from there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r>
              <a:rPr lang="es-MX" dirty="0" smtClean="0"/>
              <a:t>Generate actions to promote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Well</a:t>
            </a:r>
            <a:r>
              <a:rPr lang="es-MX" dirty="0" smtClean="0"/>
              <a:t> </a:t>
            </a:r>
            <a:r>
              <a:rPr lang="es-MX" dirty="0" err="1" smtClean="0"/>
              <a:t>Being</a:t>
            </a: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r>
              <a:rPr lang="es-MX" dirty="0" smtClean="0"/>
              <a:t>Recognize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agency</a:t>
            </a:r>
            <a:r>
              <a:rPr lang="es-MX" dirty="0" smtClean="0"/>
              <a:t> to take care of themselves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["/>
              <a:defRPr/>
            </a:pP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5496" y="1803648"/>
            <a:ext cx="3384376" cy="4721696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spcBef>
                <a:spcPts val="580"/>
              </a:spcBef>
              <a:buClr>
                <a:srgbClr val="D34817"/>
              </a:buClr>
              <a:buSzPct val="93000"/>
              <a:buFont typeface="Wingdings" pitchFamily="2" charset="2"/>
              <a:buChar char="Ü"/>
              <a:defRPr/>
            </a:pPr>
            <a:endParaRPr lang="es-MX" sz="2200" b="0" dirty="0" smtClean="0">
              <a:solidFill>
                <a:schemeClr val="tx1"/>
              </a:solidFill>
            </a:endParaRPr>
          </a:p>
          <a:p>
            <a:pPr>
              <a:spcBef>
                <a:spcPts val="580"/>
              </a:spcBef>
              <a:buClr>
                <a:srgbClr val="D34817"/>
              </a:buClr>
              <a:buSzPct val="93000"/>
              <a:buFont typeface="Wingdings" pitchFamily="2" charset="2"/>
              <a:buChar char="Ü"/>
              <a:defRPr/>
            </a:pPr>
            <a:endParaRPr lang="es-MX" sz="2200" b="0" dirty="0" smtClean="0">
              <a:solidFill>
                <a:schemeClr val="tx1"/>
              </a:solidFill>
            </a:endParaRPr>
          </a:p>
          <a:p>
            <a:pPr>
              <a:spcBef>
                <a:spcPts val="580"/>
              </a:spcBef>
              <a:buClr>
                <a:srgbClr val="D34817"/>
              </a:buClr>
              <a:buSzPct val="93000"/>
              <a:buFont typeface="Wingdings" pitchFamily="2" charset="2"/>
              <a:buChar char="Ü"/>
              <a:defRPr/>
            </a:pPr>
            <a:r>
              <a:rPr lang="es-MX" sz="2200" b="0" dirty="0" smtClean="0">
                <a:solidFill>
                  <a:schemeClr val="tx1"/>
                </a:solidFill>
              </a:rPr>
              <a:t>Estén en </a:t>
            </a:r>
            <a:r>
              <a:rPr lang="es-MX" sz="2200" b="0" i="1" dirty="0" smtClean="0">
                <a:solidFill>
                  <a:schemeClr val="tx1"/>
                </a:solidFill>
              </a:rPr>
              <a:t>Silencio Interior</a:t>
            </a:r>
          </a:p>
          <a:p>
            <a:pPr>
              <a:spcBef>
                <a:spcPts val="580"/>
              </a:spcBef>
              <a:buClr>
                <a:srgbClr val="D34817"/>
              </a:buClr>
              <a:buSzPct val="93000"/>
              <a:buFont typeface="Wingdings" pitchFamily="2" charset="2"/>
              <a:buChar char="Ü"/>
              <a:defRPr/>
            </a:pPr>
            <a:r>
              <a:rPr lang="es-MX" sz="2200" b="0" i="1" dirty="0" smtClean="0">
                <a:solidFill>
                  <a:schemeClr val="tx1"/>
                </a:solidFill>
              </a:rPr>
              <a:t>Dirijan y sigan con su atención</a:t>
            </a:r>
          </a:p>
          <a:p>
            <a:pPr>
              <a:spcBef>
                <a:spcPts val="580"/>
              </a:spcBef>
              <a:buClr>
                <a:srgbClr val="D34817"/>
              </a:buClr>
              <a:buSzPct val="93000"/>
              <a:buFont typeface="Wingdings" pitchFamily="2" charset="2"/>
              <a:buChar char="Ü"/>
              <a:defRPr/>
            </a:pPr>
            <a:r>
              <a:rPr lang="es-MX" sz="2200" b="0" i="1" dirty="0" smtClean="0">
                <a:solidFill>
                  <a:schemeClr val="tx1"/>
                </a:solidFill>
              </a:rPr>
              <a:t>Distingan</a:t>
            </a:r>
            <a:r>
              <a:rPr lang="es-MX" sz="2200" b="0" dirty="0" smtClean="0">
                <a:solidFill>
                  <a:schemeClr val="tx1"/>
                </a:solidFill>
              </a:rPr>
              <a:t> </a:t>
            </a:r>
            <a:r>
              <a:rPr lang="es-MX" sz="2200" b="0" i="1" dirty="0" smtClean="0">
                <a:solidFill>
                  <a:schemeClr val="tx1"/>
                </a:solidFill>
              </a:rPr>
              <a:t>sensaciones-con-sentido</a:t>
            </a:r>
            <a:r>
              <a:rPr lang="es-MX" sz="2200" b="0" dirty="0" smtClean="0">
                <a:solidFill>
                  <a:schemeClr val="tx1"/>
                </a:solidFill>
              </a:rPr>
              <a:t> de sentimientos</a:t>
            </a:r>
          </a:p>
          <a:p>
            <a:pPr>
              <a:spcBef>
                <a:spcPts val="580"/>
              </a:spcBef>
              <a:buClr>
                <a:srgbClr val="D34817"/>
              </a:buClr>
              <a:buSzPct val="93000"/>
              <a:buFont typeface="Wingdings" pitchFamily="2" charset="2"/>
              <a:buChar char="Ü"/>
              <a:defRPr/>
            </a:pPr>
            <a:r>
              <a:rPr lang="es-MX" sz="2200" b="0" i="1" dirty="0" smtClean="0">
                <a:solidFill>
                  <a:schemeClr val="tx1"/>
                </a:solidFill>
              </a:rPr>
              <a:t>Reconozcan</a:t>
            </a:r>
            <a:r>
              <a:rPr lang="es-MX" sz="2200" b="0" dirty="0" smtClean="0">
                <a:solidFill>
                  <a:schemeClr val="tx1"/>
                </a:solidFill>
              </a:rPr>
              <a:t> su experienciar y se </a:t>
            </a:r>
            <a:r>
              <a:rPr lang="es-MX" sz="2200" b="0" i="1" dirty="0" smtClean="0">
                <a:solidFill>
                  <a:schemeClr val="tx1"/>
                </a:solidFill>
              </a:rPr>
              <a:t>Expresen</a:t>
            </a:r>
            <a:r>
              <a:rPr lang="es-MX" sz="2200" b="0" dirty="0" smtClean="0">
                <a:solidFill>
                  <a:schemeClr val="tx1"/>
                </a:solidFill>
              </a:rPr>
              <a:t> desde ahí</a:t>
            </a:r>
          </a:p>
          <a:p>
            <a:pPr>
              <a:spcBef>
                <a:spcPts val="58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s-MX" sz="2200" b="0" i="1" dirty="0" smtClean="0">
                <a:solidFill>
                  <a:schemeClr val="tx1"/>
                </a:solidFill>
              </a:rPr>
              <a:t>Generen </a:t>
            </a:r>
            <a:r>
              <a:rPr lang="es-MX" sz="2200" b="0" dirty="0" smtClean="0">
                <a:solidFill>
                  <a:schemeClr val="tx1"/>
                </a:solidFill>
              </a:rPr>
              <a:t>acciones para mejorar su </a:t>
            </a:r>
            <a:r>
              <a:rPr lang="es-MX" sz="2200" b="0" dirty="0" err="1" smtClean="0">
                <a:solidFill>
                  <a:schemeClr val="tx1"/>
                </a:solidFill>
              </a:rPr>
              <a:t>BienEstar</a:t>
            </a:r>
            <a:endParaRPr lang="es-MX" sz="2200" b="0" dirty="0" smtClean="0">
              <a:solidFill>
                <a:schemeClr val="tx1"/>
              </a:solidFill>
            </a:endParaRPr>
          </a:p>
          <a:p>
            <a:pPr>
              <a:spcBef>
                <a:spcPts val="58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es-MX" sz="2200" b="0" i="1" dirty="0" smtClean="0">
                <a:solidFill>
                  <a:schemeClr val="tx1"/>
                </a:solidFill>
              </a:rPr>
              <a:t>Asuman su agencia </a:t>
            </a:r>
            <a:r>
              <a:rPr lang="es-MX" sz="2200" b="0" dirty="0" smtClean="0">
                <a:solidFill>
                  <a:schemeClr val="tx1"/>
                </a:solidFill>
              </a:rPr>
              <a:t>para Cuidar de Sí mismos</a:t>
            </a:r>
          </a:p>
          <a:p>
            <a:pPr>
              <a:spcBef>
                <a:spcPts val="58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endParaRPr lang="es-MX" sz="2200" b="0" dirty="0" smtClean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10" name="9 Imagen" descr="imagesCAQ2GQ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419" y="5013176"/>
            <a:ext cx="2211685" cy="18002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755576" y="44624"/>
            <a:ext cx="77724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s-MX" b="1" dirty="0" smtClean="0">
                <a:solidFill>
                  <a:schemeClr val="bg1"/>
                </a:solidFill>
              </a:rPr>
              <a:t> Actitudes…. Attitudes…</a:t>
            </a:r>
            <a:endParaRPr lang="es-MX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6156176" y="1988294"/>
            <a:ext cx="2890218" cy="4393034"/>
          </a:xfrm>
          <a:noFill/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sz="2400" i="1" dirty="0" smtClean="0"/>
              <a:t>Welcome</a:t>
            </a:r>
            <a:r>
              <a:rPr lang="es-MX" sz="2400" dirty="0" smtClean="0"/>
              <a:t>  any felt-sense</a:t>
            </a:r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sz="2400" i="1" dirty="0" smtClean="0"/>
              <a:t>Accept and embrace </a:t>
            </a:r>
            <a:r>
              <a:rPr lang="es-MX" sz="2400" dirty="0" smtClean="0"/>
              <a:t>any experience</a:t>
            </a:r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MX" sz="2400" dirty="0" smtClean="0"/>
              <a:t>Describe </a:t>
            </a:r>
            <a:r>
              <a:rPr lang="es-MX" sz="2400" i="1" dirty="0" smtClean="0"/>
              <a:t>without judging</a:t>
            </a:r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ES_tradnl" sz="2400" i="1" dirty="0" smtClean="0"/>
              <a:t>W</a:t>
            </a:r>
            <a:r>
              <a:rPr lang="es-MX" sz="2400" i="1" dirty="0" err="1" smtClean="0"/>
              <a:t>ait</a:t>
            </a:r>
            <a:r>
              <a:rPr lang="es-MX" sz="2400" dirty="0" smtClean="0"/>
              <a:t>…</a:t>
            </a:r>
            <a:r>
              <a:rPr lang="es-ES_tradnl" sz="2400" dirty="0" smtClean="0"/>
              <a:t> </a:t>
            </a:r>
            <a:r>
              <a:rPr lang="es-ES_tradnl" sz="2400" i="1" dirty="0" err="1" smtClean="0"/>
              <a:t>Appreciate</a:t>
            </a:r>
            <a:r>
              <a:rPr lang="es-ES_tradnl" sz="2400" i="1" dirty="0" smtClean="0"/>
              <a:t> </a:t>
            </a:r>
            <a:r>
              <a:rPr lang="es-ES_tradnl" sz="2400" dirty="0" err="1" smtClean="0"/>
              <a:t>what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happening</a:t>
            </a:r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ES_tradnl" sz="2400" i="1" dirty="0" smtClean="0"/>
              <a:t>Open up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new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possibilities</a:t>
            </a:r>
            <a:endParaRPr lang="es-ES_tradnl" sz="2400" dirty="0" smtClean="0"/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r>
              <a:rPr lang="es-ES_tradnl" sz="2400" i="1" dirty="0" smtClean="0"/>
              <a:t>Trust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their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way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of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experiencing</a:t>
            </a:r>
            <a:endParaRPr lang="es-MX" sz="2400" dirty="0" smtClean="0"/>
          </a:p>
          <a:p>
            <a:pPr eaLnBrk="1" hangingPunct="1">
              <a:buClr>
                <a:srgbClr val="FF0000"/>
              </a:buClr>
              <a:buSzPct val="100000"/>
              <a:buFont typeface="Webdings" pitchFamily="18" charset="2"/>
              <a:buChar char=""/>
            </a:pPr>
            <a:endParaRPr lang="es-MX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556792"/>
            <a:ext cx="2952328" cy="452431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Darle la 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bienvenida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a cualquier sensación-con-sentido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Aceptar y acoger 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su experienciar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Describir 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sin juzgar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Esperar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Apreciar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lo que llega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Abrirse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a nuevas posibilidades</a:t>
            </a:r>
          </a:p>
          <a:p>
            <a:pPr>
              <a:buClr>
                <a:srgbClr val="C00000"/>
              </a:buClr>
              <a:buFont typeface="Webdings" pitchFamily="18" charset="2"/>
              <a:buChar char=""/>
            </a:pPr>
            <a:r>
              <a:rPr lang="es-MX" sz="2400" i="1" dirty="0" smtClean="0">
                <a:latin typeface="Times New Roman" pitchFamily="18" charset="0"/>
                <a:cs typeface="Times New Roman" pitchFamily="18" charset="0"/>
              </a:rPr>
              <a:t>Confianza</a:t>
            </a:r>
            <a:r>
              <a:rPr lang="es-MX" sz="2400" dirty="0" smtClean="0">
                <a:latin typeface="Times New Roman" pitchFamily="18" charset="0"/>
                <a:cs typeface="Times New Roman" pitchFamily="18" charset="0"/>
              </a:rPr>
              <a:t> en su experienciar</a:t>
            </a: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circulo_manos_dar_recib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996952"/>
            <a:ext cx="3096344" cy="237626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1156</TotalTime>
  <Words>1651</Words>
  <Application>Microsoft Office PowerPoint</Application>
  <PresentationFormat>Presentación en pantalla (4:3)</PresentationFormat>
  <Paragraphs>269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Diapositiva 1</vt:lpstr>
      <vt:lpstr>¿Quiénes son cuidadoras? Who are caretakers?</vt:lpstr>
      <vt:lpstr>¿Cómo se viven como cuidadoras?…. What are their daily demands as caretakers?</vt:lpstr>
      <vt:lpstr>¿Cómo se viven como cuidadoras?… How is their daily living as caretakers?...</vt:lpstr>
      <vt:lpstr>También  se sienten… They also feel….</vt:lpstr>
      <vt:lpstr> Ante esta situación les invitamos a…  Due to these circumstances we invited them to…  </vt:lpstr>
      <vt:lpstr>Nuestra propuesta Our proposal</vt:lpstr>
      <vt:lpstr>                                     Pretendemos que las participantes…  We intend that the participants... </vt:lpstr>
      <vt:lpstr> Actitudes…. Attitudes…</vt:lpstr>
      <vt:lpstr>Características del programa Characteristics of the program</vt:lpstr>
      <vt:lpstr>Esquema básico de las sesiones Basic structure of the sessions</vt:lpstr>
      <vt:lpstr>Algunas actividades… Some activities…</vt:lpstr>
      <vt:lpstr>Otras actividades… Other activities…</vt:lpstr>
      <vt:lpstr>Algunos beneficios identificados Some identified benefits</vt:lpstr>
      <vt:lpstr>Beneficios en relación con otras personas… Benefits regarding their personal relations…</vt:lpstr>
      <vt:lpstr>Bibliografía</vt:lpstr>
      <vt:lpstr>El autor de la propuesta inicial</vt:lpstr>
      <vt:lpstr>Diapositiva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Quién cuida a las cuidadoras</dc:title>
  <dc:subject>grupo psicoeducativo experiencial</dc:subject>
  <dc:creator>salvador moreno lópez</dc:creator>
  <cp:keywords>grupo psicoeducativo, experiencial, Focusing</cp:keywords>
  <dc:description>Taller presentado en el 24o Congreso Internacional de Focusing, en Chapamadlal, Argentina</dc:description>
  <cp:lastModifiedBy>salvador moreno lópez</cp:lastModifiedBy>
  <cp:revision>38</cp:revision>
  <cp:lastPrinted>2012-05-29T01:38:21Z</cp:lastPrinted>
  <dcterms:created xsi:type="dcterms:W3CDTF">2012-05-27T21:27:33Z</dcterms:created>
  <dcterms:modified xsi:type="dcterms:W3CDTF">2012-07-20T16:35:49Z</dcterms:modified>
  <cp:category>Focusing</cp:category>
</cp:coreProperties>
</file>